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8" r:id="rId3"/>
    <p:sldId id="298" r:id="rId4"/>
    <p:sldId id="297" r:id="rId5"/>
    <p:sldId id="296" r:id="rId6"/>
    <p:sldId id="299" r:id="rId7"/>
    <p:sldId id="291" r:id="rId8"/>
    <p:sldId id="290" r:id="rId9"/>
    <p:sldId id="260" r:id="rId10"/>
    <p:sldId id="292" r:id="rId11"/>
    <p:sldId id="294" r:id="rId12"/>
    <p:sldId id="293" r:id="rId13"/>
    <p:sldId id="295" r:id="rId14"/>
    <p:sldId id="262" r:id="rId15"/>
    <p:sldId id="287" r:id="rId1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0E9A0-8CE2-9927-43F4-93940F38C1B4}" v="205" dt="2024-05-31T16:17:59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413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863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263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637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91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536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871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081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553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1135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3498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4F08-A4F6-4C5C-B2C2-5EC083C97248}" type="datetimeFigureOut">
              <a:rPr lang="et-EE" smtClean="0"/>
              <a:t>30.10.2024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917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1">
            <a:extLst>
              <a:ext uri="{FF2B5EF4-FFF2-40B4-BE49-F238E27FC236}">
                <a16:creationId xmlns:a16="http://schemas.microsoft.com/office/drawing/2014/main" id="{E586B429-EEB4-D62F-A73E-C55EAA88E4AD}"/>
              </a:ext>
            </a:extLst>
          </p:cNvPr>
          <p:cNvSpPr>
            <a:spLocks noGrp="1"/>
          </p:cNvSpPr>
          <p:nvPr/>
        </p:nvSpPr>
        <p:spPr>
          <a:xfrm>
            <a:off x="651387" y="567511"/>
            <a:ext cx="10852354" cy="1419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800" b="1" dirty="0">
                <a:latin typeface="Arial"/>
                <a:cs typeface="Arial"/>
              </a:rPr>
              <a:t>19. </a:t>
            </a:r>
            <a:r>
              <a:rPr lang="en-US" sz="3800" b="1" dirty="0" err="1">
                <a:latin typeface="Arial"/>
                <a:cs typeface="Arial"/>
              </a:rPr>
              <a:t>sajandi</a:t>
            </a:r>
            <a:r>
              <a:rPr lang="en-US" sz="3800" b="1" dirty="0">
                <a:latin typeface="Arial"/>
                <a:cs typeface="Arial"/>
              </a:rPr>
              <a:t> </a:t>
            </a:r>
            <a:r>
              <a:rPr lang="en-US" sz="3800" b="1" i="1" dirty="0" err="1">
                <a:latin typeface="Arial"/>
                <a:cs typeface="Arial"/>
              </a:rPr>
              <a:t>ironback</a:t>
            </a:r>
            <a:r>
              <a:rPr lang="en-US" sz="3800" b="1" dirty="0">
                <a:latin typeface="Arial"/>
                <a:cs typeface="Arial"/>
              </a:rPr>
              <a:t> </a:t>
            </a:r>
            <a:r>
              <a:rPr lang="en-US" sz="3800" b="1" dirty="0" err="1">
                <a:latin typeface="Arial"/>
                <a:cs typeface="Arial"/>
              </a:rPr>
              <a:t>diivani</a:t>
            </a:r>
            <a:r>
              <a:rPr lang="en-US" sz="3800" b="1" dirty="0">
                <a:latin typeface="Arial"/>
                <a:cs typeface="Arial"/>
              </a:rPr>
              <a:t> </a:t>
            </a:r>
            <a:br>
              <a:rPr lang="en-US" sz="3800" b="1" dirty="0">
                <a:latin typeface="Arial"/>
                <a:cs typeface="Arial"/>
              </a:rPr>
            </a:br>
            <a:r>
              <a:rPr lang="en-US" sz="3800" b="1" dirty="0">
                <a:latin typeface="Arial"/>
                <a:ea typeface="Calibri Light"/>
                <a:cs typeface="Arial"/>
              </a:rPr>
              <a:t> </a:t>
            </a:r>
            <a:r>
              <a:rPr lang="en-US" sz="3800" b="1" dirty="0" err="1">
                <a:latin typeface="Arial"/>
                <a:ea typeface="Calibri Light"/>
                <a:cs typeface="Arial"/>
              </a:rPr>
              <a:t>restaureerimine</a:t>
            </a:r>
          </a:p>
        </p:txBody>
      </p:sp>
      <p:sp>
        <p:nvSpPr>
          <p:cNvPr id="5" name="Alapealkiri 2">
            <a:extLst>
              <a:ext uri="{FF2B5EF4-FFF2-40B4-BE49-F238E27FC236}">
                <a16:creationId xmlns:a16="http://schemas.microsoft.com/office/drawing/2014/main" id="{2EC356E6-D015-632D-6007-D0B1ED35C68D}"/>
              </a:ext>
            </a:extLst>
          </p:cNvPr>
          <p:cNvSpPr>
            <a:spLocks noGrp="1"/>
          </p:cNvSpPr>
          <p:nvPr/>
        </p:nvSpPr>
        <p:spPr>
          <a:xfrm>
            <a:off x="656676" y="4206422"/>
            <a:ext cx="10858662" cy="12878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t-EE" sz="1600" dirty="0">
                <a:latin typeface="Arial"/>
                <a:ea typeface="+mn-lt"/>
                <a:cs typeface="Arial"/>
              </a:rPr>
              <a:t>Juhendaja / </a:t>
            </a:r>
            <a:r>
              <a:rPr lang="et-EE" sz="1600" dirty="0" err="1">
                <a:latin typeface="Arial"/>
                <a:ea typeface="+mn-lt"/>
                <a:cs typeface="Arial"/>
              </a:rPr>
              <a:t>Supervisor</a:t>
            </a:r>
            <a:r>
              <a:rPr lang="et-EE" sz="1600" dirty="0">
                <a:latin typeface="Arial"/>
                <a:ea typeface="+mn-lt"/>
                <a:cs typeface="Arial"/>
              </a:rPr>
              <a:t>: Annes Hermann</a:t>
            </a:r>
          </a:p>
          <a:p>
            <a:pPr algn="r"/>
            <a:endParaRPr lang="et-EE" sz="1600" dirty="0">
              <a:latin typeface="Arial"/>
              <a:ea typeface="+mn-lt"/>
              <a:cs typeface="Arial"/>
            </a:endParaRPr>
          </a:p>
        </p:txBody>
      </p:sp>
      <p:sp>
        <p:nvSpPr>
          <p:cNvPr id="6" name="Alapealkiri 2">
            <a:extLst>
              <a:ext uri="{FF2B5EF4-FFF2-40B4-BE49-F238E27FC236}">
                <a16:creationId xmlns:a16="http://schemas.microsoft.com/office/drawing/2014/main" id="{D89B8FC6-828F-63D5-E198-5F76B215BAF8}"/>
              </a:ext>
            </a:extLst>
          </p:cNvPr>
          <p:cNvSpPr txBox="1">
            <a:spLocks/>
          </p:cNvSpPr>
          <p:nvPr/>
        </p:nvSpPr>
        <p:spPr>
          <a:xfrm>
            <a:off x="5422638" y="6062250"/>
            <a:ext cx="6092699" cy="4080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t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200"/>
              </a:spcBef>
            </a:pPr>
            <a:r>
              <a:rPr lang="et-EE" sz="1200" dirty="0">
                <a:latin typeface="Arial"/>
                <a:cs typeface="Calibri"/>
              </a:rPr>
              <a:t>MÖÖBLIOSAKOND / DEPARTMENT OF FURNITURE 2024</a:t>
            </a:r>
            <a:endParaRPr lang="et-EE" sz="1200" dirty="0">
              <a:latin typeface="Calibri" panose="020F0502020204030204"/>
              <a:cs typeface="Calibri"/>
            </a:endParaRPr>
          </a:p>
        </p:txBody>
      </p:sp>
      <p:sp>
        <p:nvSpPr>
          <p:cNvPr id="7" name="Pealkiri 1">
            <a:extLst>
              <a:ext uri="{FF2B5EF4-FFF2-40B4-BE49-F238E27FC236}">
                <a16:creationId xmlns:a16="http://schemas.microsoft.com/office/drawing/2014/main" id="{87EAA745-D995-A437-8612-BD6F2F82B943}"/>
              </a:ext>
            </a:extLst>
          </p:cNvPr>
          <p:cNvSpPr txBox="1">
            <a:spLocks/>
          </p:cNvSpPr>
          <p:nvPr/>
        </p:nvSpPr>
        <p:spPr>
          <a:xfrm>
            <a:off x="672170" y="2008384"/>
            <a:ext cx="10852354" cy="706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t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 i="1" err="1">
                <a:latin typeface="Arial"/>
                <a:ea typeface="+mj-lt"/>
                <a:cs typeface="Times New Roman"/>
              </a:rPr>
              <a:t>Restoration</a:t>
            </a:r>
            <a:r>
              <a:rPr lang="et-EE" sz="2000" i="1" dirty="0">
                <a:latin typeface="Arial"/>
                <a:ea typeface="+mj-lt"/>
                <a:cs typeface="Times New Roman"/>
              </a:rPr>
              <a:t> of 19th Century </a:t>
            </a:r>
            <a:r>
              <a:rPr lang="et-EE" sz="2000" i="1" err="1">
                <a:latin typeface="Arial"/>
                <a:ea typeface="+mj-lt"/>
                <a:cs typeface="Times New Roman"/>
              </a:rPr>
              <a:t>Ironback</a:t>
            </a:r>
            <a:r>
              <a:rPr lang="et-EE" sz="2000" i="1" dirty="0">
                <a:latin typeface="Arial"/>
                <a:ea typeface="+mj-lt"/>
                <a:cs typeface="Times New Roman"/>
              </a:rPr>
              <a:t> </a:t>
            </a:r>
            <a:r>
              <a:rPr lang="et-EE" sz="2000" i="1" err="1">
                <a:latin typeface="Arial"/>
                <a:ea typeface="+mj-lt"/>
                <a:cs typeface="Times New Roman"/>
              </a:rPr>
              <a:t>Sofa</a:t>
            </a:r>
            <a:endParaRPr lang="et-EE" sz="2000" err="1">
              <a:latin typeface="Arial"/>
            </a:endParaRPr>
          </a:p>
          <a:p>
            <a:pPr algn="l"/>
            <a:endParaRPr lang="et-EE" sz="2000" i="1">
              <a:latin typeface="Arial"/>
              <a:cs typeface="Calibri Light"/>
            </a:endParaRPr>
          </a:p>
          <a:p>
            <a:pPr algn="l"/>
            <a:endParaRPr lang="et-EE" sz="2000" i="1">
              <a:latin typeface="Arial"/>
              <a:cs typeface="Calibri Light"/>
            </a:endParaRPr>
          </a:p>
        </p:txBody>
      </p:sp>
      <p:sp>
        <p:nvSpPr>
          <p:cNvPr id="8" name="Alapealkiri 2">
            <a:extLst>
              <a:ext uri="{FF2B5EF4-FFF2-40B4-BE49-F238E27FC236}">
                <a16:creationId xmlns:a16="http://schemas.microsoft.com/office/drawing/2014/main" id="{D6B65FB1-BE55-BC00-DB3E-404FCA4B83BE}"/>
              </a:ext>
            </a:extLst>
          </p:cNvPr>
          <p:cNvSpPr txBox="1">
            <a:spLocks/>
          </p:cNvSpPr>
          <p:nvPr/>
        </p:nvSpPr>
        <p:spPr>
          <a:xfrm>
            <a:off x="698239" y="2717058"/>
            <a:ext cx="10803246" cy="37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t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 b="1" dirty="0">
                <a:latin typeface="Arial"/>
                <a:cs typeface="Arial"/>
              </a:rPr>
              <a:t>MARLEN KÄIGE </a:t>
            </a:r>
            <a:endParaRPr lang="et-EE" sz="2000" b="1">
              <a:latin typeface="Arial"/>
              <a:cs typeface="Arial"/>
            </a:endParaRPr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60873826-0FDE-5FE7-AC5E-4025A7324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5934410"/>
            <a:ext cx="2743200" cy="4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19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lt 2" descr="IMG_9371.jpg">
            <a:extLst>
              <a:ext uri="{FF2B5EF4-FFF2-40B4-BE49-F238E27FC236}">
                <a16:creationId xmlns:a16="http://schemas.microsoft.com/office/drawing/2014/main" id="{B07A3E42-E3FB-4ACA-02FE-C25D624B1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42" r="3" b="3"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4" name="Pilt 3" descr="IMG_9373.jpg">
            <a:extLst>
              <a:ext uri="{FF2B5EF4-FFF2-40B4-BE49-F238E27FC236}">
                <a16:creationId xmlns:a16="http://schemas.microsoft.com/office/drawing/2014/main" id="{E1560155-A0E0-95B8-36FB-78DF89951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3" r="-2" b="14578"/>
          <a:stretch/>
        </p:blipFill>
        <p:spPr>
          <a:xfrm>
            <a:off x="8295178" y="175147"/>
            <a:ext cx="3792174" cy="3174339"/>
          </a:xfrm>
          <a:prstGeom prst="rect">
            <a:avLst/>
          </a:prstGeom>
        </p:spPr>
      </p:pic>
      <p:pic>
        <p:nvPicPr>
          <p:cNvPr id="5" name="Pilt 4" descr="IMG_9376.jpg">
            <a:extLst>
              <a:ext uri="{FF2B5EF4-FFF2-40B4-BE49-F238E27FC236}">
                <a16:creationId xmlns:a16="http://schemas.microsoft.com/office/drawing/2014/main" id="{F3442D6B-26AF-E8FD-3DE9-82A71F98BA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86" r="2" b="10621"/>
          <a:stretch/>
        </p:blipFill>
        <p:spPr>
          <a:xfrm>
            <a:off x="8304652" y="3510277"/>
            <a:ext cx="3792174" cy="3174339"/>
          </a:xfrm>
          <a:prstGeom prst="rect">
            <a:avLst/>
          </a:prstGeom>
        </p:spPr>
      </p:pic>
      <p:pic>
        <p:nvPicPr>
          <p:cNvPr id="6" name="Pilt 5" descr="IMG_9374.jpg">
            <a:extLst>
              <a:ext uri="{FF2B5EF4-FFF2-40B4-BE49-F238E27FC236}">
                <a16:creationId xmlns:a16="http://schemas.microsoft.com/office/drawing/2014/main" id="{5CA8F17E-092C-BF7C-2659-77159F00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79" r="-2" b="-2"/>
          <a:stretch/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8" name="Pilt 7" descr="IMG_9372.jpg">
            <a:extLst>
              <a:ext uri="{FF2B5EF4-FFF2-40B4-BE49-F238E27FC236}">
                <a16:creationId xmlns:a16="http://schemas.microsoft.com/office/drawing/2014/main" id="{156D3588-E8F8-61D5-2972-42E60DC881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" b="17411"/>
          <a:stretch/>
        </p:blipFill>
        <p:spPr>
          <a:xfrm>
            <a:off x="4302839" y="173381"/>
            <a:ext cx="3792174" cy="3171426"/>
          </a:xfrm>
          <a:prstGeom prst="rect">
            <a:avLst/>
          </a:prstGeom>
        </p:spPr>
      </p:pic>
      <p:pic>
        <p:nvPicPr>
          <p:cNvPr id="7" name="Pilt 6" descr="IMG_9375.jpg">
            <a:extLst>
              <a:ext uri="{FF2B5EF4-FFF2-40B4-BE49-F238E27FC236}">
                <a16:creationId xmlns:a16="http://schemas.microsoft.com/office/drawing/2014/main" id="{2989FC6C-B2A5-EA32-7BD8-857865C4C8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77" r="-5" b="-5"/>
          <a:stretch/>
        </p:blipFill>
        <p:spPr>
          <a:xfrm>
            <a:off x="4301270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9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lt 1" descr="IMG_9377.jpg">
            <a:extLst>
              <a:ext uri="{FF2B5EF4-FFF2-40B4-BE49-F238E27FC236}">
                <a16:creationId xmlns:a16="http://schemas.microsoft.com/office/drawing/2014/main" id="{7F10DAF5-81D0-2110-D2DF-2DC008947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" r="2354" b="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909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lt 5" descr="IMG_9385.jpg">
            <a:extLst>
              <a:ext uri="{FF2B5EF4-FFF2-40B4-BE49-F238E27FC236}">
                <a16:creationId xmlns:a16="http://schemas.microsoft.com/office/drawing/2014/main" id="{DA4E32FA-8935-185B-0948-D6A82078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4" b="-4"/>
          <a:stretch/>
        </p:blipFill>
        <p:spPr>
          <a:xfrm>
            <a:off x="4108193" y="3463981"/>
            <a:ext cx="4003019" cy="3388883"/>
          </a:xfrm>
          <a:prstGeom prst="rect">
            <a:avLst/>
          </a:prstGeom>
        </p:spPr>
      </p:pic>
      <p:pic>
        <p:nvPicPr>
          <p:cNvPr id="5" name="Pilt 4" descr="IMG_9382.jpg">
            <a:extLst>
              <a:ext uri="{FF2B5EF4-FFF2-40B4-BE49-F238E27FC236}">
                <a16:creationId xmlns:a16="http://schemas.microsoft.com/office/drawing/2014/main" id="{70E0D4F0-495F-278D-2BBA-C8F356C52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55" r="2" b="12722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lt 6" descr="IMG_9388.jpg">
            <a:extLst>
              <a:ext uri="{FF2B5EF4-FFF2-40B4-BE49-F238E27FC236}">
                <a16:creationId xmlns:a16="http://schemas.microsoft.com/office/drawing/2014/main" id="{E59AE88F-1BAD-DA91-C804-8698A59A5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02" b="15302"/>
          <a:stretch/>
        </p:blipFill>
        <p:spPr>
          <a:xfrm>
            <a:off x="8100612" y="10"/>
            <a:ext cx="4003039" cy="3383270"/>
          </a:xfrm>
          <a:prstGeom prst="rect">
            <a:avLst/>
          </a:prstGeom>
        </p:spPr>
      </p:pic>
      <p:pic>
        <p:nvPicPr>
          <p:cNvPr id="2" name="Pilt 1" descr="IMG_9384.jpg">
            <a:extLst>
              <a:ext uri="{FF2B5EF4-FFF2-40B4-BE49-F238E27FC236}">
                <a16:creationId xmlns:a16="http://schemas.microsoft.com/office/drawing/2014/main" id="{22F6646C-5C60-0C08-DD27-5AA4A5884E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6" r="16968" b="-2"/>
          <a:stretch/>
        </p:blipFill>
        <p:spPr>
          <a:xfrm>
            <a:off x="99872" y="3465421"/>
            <a:ext cx="4003019" cy="3388893"/>
          </a:xfrm>
          <a:prstGeom prst="rect">
            <a:avLst/>
          </a:prstGeom>
        </p:spPr>
      </p:pic>
      <p:pic>
        <p:nvPicPr>
          <p:cNvPr id="4" name="Pilt 3" descr="IMG_9386.jpg">
            <a:extLst>
              <a:ext uri="{FF2B5EF4-FFF2-40B4-BE49-F238E27FC236}">
                <a16:creationId xmlns:a16="http://schemas.microsoft.com/office/drawing/2014/main" id="{46247B9C-7E0F-C90B-6F09-A41061F1E3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85" r="14406" b="-1"/>
          <a:stretch/>
        </p:blipFill>
        <p:spPr>
          <a:xfrm>
            <a:off x="8103262" y="3465421"/>
            <a:ext cx="4014047" cy="3383280"/>
          </a:xfrm>
          <a:prstGeom prst="rect">
            <a:avLst/>
          </a:prstGeom>
        </p:spPr>
      </p:pic>
      <p:pic>
        <p:nvPicPr>
          <p:cNvPr id="3" name="Pilt 2" descr="IMG_9383.jpg">
            <a:extLst>
              <a:ext uri="{FF2B5EF4-FFF2-40B4-BE49-F238E27FC236}">
                <a16:creationId xmlns:a16="http://schemas.microsoft.com/office/drawing/2014/main" id="{5F4A9F5A-E5E0-4FD3-2475-80F37DFBBD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613" r="-3" b="33904"/>
          <a:stretch/>
        </p:blipFill>
        <p:spPr>
          <a:xfrm>
            <a:off x="105096" y="-9594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47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lt 4" descr="IMG_9391.jpg">
            <a:extLst>
              <a:ext uri="{FF2B5EF4-FFF2-40B4-BE49-F238E27FC236}">
                <a16:creationId xmlns:a16="http://schemas.microsoft.com/office/drawing/2014/main" id="{B6387D10-55EC-FFB4-7163-C053B5910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6" r="-3" b="22701"/>
          <a:stretch/>
        </p:blipFill>
        <p:spPr>
          <a:xfrm>
            <a:off x="20" y="3379314"/>
            <a:ext cx="4003019" cy="3388883"/>
          </a:xfrm>
          <a:prstGeom prst="rect">
            <a:avLst/>
          </a:prstGeom>
        </p:spPr>
      </p:pic>
      <p:pic>
        <p:nvPicPr>
          <p:cNvPr id="3" name="Pilt 2" descr="IMG_9389.jpg">
            <a:extLst>
              <a:ext uri="{FF2B5EF4-FFF2-40B4-BE49-F238E27FC236}">
                <a16:creationId xmlns:a16="http://schemas.microsoft.com/office/drawing/2014/main" id="{4BE6E383-B821-069F-70C9-5622560E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1" r="4" b="24181"/>
          <a:stretch/>
        </p:blipFill>
        <p:spPr>
          <a:xfrm>
            <a:off x="20" y="23537"/>
            <a:ext cx="4003019" cy="3388893"/>
          </a:xfrm>
          <a:prstGeom prst="rect">
            <a:avLst/>
          </a:prstGeom>
        </p:spPr>
      </p:pic>
      <p:pic>
        <p:nvPicPr>
          <p:cNvPr id="2" name="Pilt 1" descr="IMG_9392.jpg">
            <a:extLst>
              <a:ext uri="{FF2B5EF4-FFF2-40B4-BE49-F238E27FC236}">
                <a16:creationId xmlns:a16="http://schemas.microsoft.com/office/drawing/2014/main" id="{5BD72D9C-C370-B37C-D596-1146135BA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8" r="7058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4" name="Pilt 3" descr="IMG_9393 1.jpg">
            <a:extLst>
              <a:ext uri="{FF2B5EF4-FFF2-40B4-BE49-F238E27FC236}">
                <a16:creationId xmlns:a16="http://schemas.microsoft.com/office/drawing/2014/main" id="{EFFCAFBD-48B4-14C3-3436-1E41122B0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47" b="13747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lt 5" descr="IMG_9394.jpg">
            <a:extLst>
              <a:ext uri="{FF2B5EF4-FFF2-40B4-BE49-F238E27FC236}">
                <a16:creationId xmlns:a16="http://schemas.microsoft.com/office/drawing/2014/main" id="{50012E6B-C117-ADAF-E028-24063EFE2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152" r="-1" b="-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lt 5" descr="IMG_9395.jpg">
            <a:extLst>
              <a:ext uri="{FF2B5EF4-FFF2-40B4-BE49-F238E27FC236}">
                <a16:creationId xmlns:a16="http://schemas.microsoft.com/office/drawing/2014/main" id="{2590EF7C-2944-5F43-B387-D0AF5A85D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" r="6069" b="-1"/>
          <a:stretch/>
        </p:blipFill>
        <p:spPr>
          <a:xfrm>
            <a:off x="8194281" y="3467662"/>
            <a:ext cx="4003019" cy="3388883"/>
          </a:xfrm>
          <a:prstGeom prst="rect">
            <a:avLst/>
          </a:prstGeom>
        </p:spPr>
      </p:pic>
      <p:pic>
        <p:nvPicPr>
          <p:cNvPr id="8" name="Pilt 7" descr="IMG_9378.jpg">
            <a:extLst>
              <a:ext uri="{FF2B5EF4-FFF2-40B4-BE49-F238E27FC236}">
                <a16:creationId xmlns:a16="http://schemas.microsoft.com/office/drawing/2014/main" id="{6B1B7D1E-88DF-EF6C-58C6-6C2F33C49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1" r="5" b="5086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0" name="Pilt 9" descr="IMG_9380.jpg">
            <a:extLst>
              <a:ext uri="{FF2B5EF4-FFF2-40B4-BE49-F238E27FC236}">
                <a16:creationId xmlns:a16="http://schemas.microsoft.com/office/drawing/2014/main" id="{BF470569-CA5A-5466-9064-479085A34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5" r="5244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7" name="Pilt 6" descr="IMG_9379.jpg">
            <a:extLst>
              <a:ext uri="{FF2B5EF4-FFF2-40B4-BE49-F238E27FC236}">
                <a16:creationId xmlns:a16="http://schemas.microsoft.com/office/drawing/2014/main" id="{D2092933-121B-8674-3AC8-2D24D0ADB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20" r="-1" b="-1"/>
          <a:stretch/>
        </p:blipFill>
        <p:spPr>
          <a:xfrm>
            <a:off x="-5301" y="10"/>
            <a:ext cx="4003039" cy="3383270"/>
          </a:xfrm>
          <a:prstGeom prst="rect">
            <a:avLst/>
          </a:prstGeom>
        </p:spPr>
      </p:pic>
      <p:pic>
        <p:nvPicPr>
          <p:cNvPr id="9" name="Pilt 8" descr="IMG_9381.jpg">
            <a:extLst>
              <a:ext uri="{FF2B5EF4-FFF2-40B4-BE49-F238E27FC236}">
                <a16:creationId xmlns:a16="http://schemas.microsoft.com/office/drawing/2014/main" id="{3D402884-3AE3-82F0-A3D7-A47654B1D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42" r="-3" b="25891"/>
          <a:stretch/>
        </p:blipFill>
        <p:spPr>
          <a:xfrm>
            <a:off x="8188922" y="23536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68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5">
            <a:extLst>
              <a:ext uri="{FF2B5EF4-FFF2-40B4-BE49-F238E27FC236}">
                <a16:creationId xmlns:a16="http://schemas.microsoft.com/office/drawing/2014/main" id="{F4FEDF26-8F52-3732-DBC1-0054DD7BB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5934410"/>
            <a:ext cx="2743200" cy="461727"/>
          </a:xfrm>
          <a:prstGeom prst="rect">
            <a:avLst/>
          </a:prstGeom>
        </p:spPr>
      </p:pic>
      <p:sp>
        <p:nvSpPr>
          <p:cNvPr id="11" name="Alapealkiri 2">
            <a:extLst>
              <a:ext uri="{FF2B5EF4-FFF2-40B4-BE49-F238E27FC236}">
                <a16:creationId xmlns:a16="http://schemas.microsoft.com/office/drawing/2014/main" id="{8C7F4034-2752-360C-D82A-8FAB58F0C550}"/>
              </a:ext>
            </a:extLst>
          </p:cNvPr>
          <p:cNvSpPr txBox="1">
            <a:spLocks/>
          </p:cNvSpPr>
          <p:nvPr/>
        </p:nvSpPr>
        <p:spPr>
          <a:xfrm>
            <a:off x="5422638" y="6048395"/>
            <a:ext cx="6092699" cy="4080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200"/>
              </a:spcBef>
            </a:pPr>
            <a:r>
              <a:rPr lang="et-EE" sz="1200" dirty="0">
                <a:latin typeface="Arial"/>
                <a:cs typeface="Calibri"/>
              </a:rPr>
              <a:t>MÖÖBLIOSAKOND / DEPARTMENT OF FURNITURE 2024</a:t>
            </a:r>
            <a:endParaRPr lang="et-EE" sz="1200" dirty="0">
              <a:latin typeface="Calibri" panose="020F0502020204030204"/>
              <a:cs typeface="Calibri"/>
            </a:endParaRPr>
          </a:p>
        </p:txBody>
      </p:sp>
      <p:sp>
        <p:nvSpPr>
          <p:cNvPr id="15" name="Alapealkiri 2">
            <a:extLst>
              <a:ext uri="{FF2B5EF4-FFF2-40B4-BE49-F238E27FC236}">
                <a16:creationId xmlns:a16="http://schemas.microsoft.com/office/drawing/2014/main" id="{4D6063F0-5C8E-685F-2200-BC22918EF931}"/>
              </a:ext>
            </a:extLst>
          </p:cNvPr>
          <p:cNvSpPr txBox="1">
            <a:spLocks/>
          </p:cNvSpPr>
          <p:nvPr/>
        </p:nvSpPr>
        <p:spPr>
          <a:xfrm>
            <a:off x="712093" y="5785839"/>
            <a:ext cx="10803246" cy="37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t-EE" sz="2000" b="1" dirty="0">
                <a:latin typeface="Arial"/>
                <a:cs typeface="Arial"/>
              </a:rPr>
              <a:t>MARLEN KÄIGE</a:t>
            </a:r>
            <a:r>
              <a:rPr lang="et-EE" sz="2000" b="1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</a:p>
        </p:txBody>
      </p:sp>
      <p:pic>
        <p:nvPicPr>
          <p:cNvPr id="2" name="Pilt 1" descr="IMG_8862 (1).jpg">
            <a:extLst>
              <a:ext uri="{FF2B5EF4-FFF2-40B4-BE49-F238E27FC236}">
                <a16:creationId xmlns:a16="http://schemas.microsoft.com/office/drawing/2014/main" id="{ADD6D477-B364-2469-2D46-FE3458C68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9" t="10054" r="3858" b="4488"/>
          <a:stretch/>
        </p:blipFill>
        <p:spPr>
          <a:xfrm>
            <a:off x="287131" y="221422"/>
            <a:ext cx="6795484" cy="5329851"/>
          </a:xfrm>
          <a:prstGeom prst="rect">
            <a:avLst/>
          </a:prstGeom>
          <a:ln>
            <a:noFill/>
          </a:ln>
        </p:spPr>
      </p:pic>
      <p:pic>
        <p:nvPicPr>
          <p:cNvPr id="4" name="Pilt 3" descr="20240515_111808668_iOS.png">
            <a:extLst>
              <a:ext uri="{FF2B5EF4-FFF2-40B4-BE49-F238E27FC236}">
                <a16:creationId xmlns:a16="http://schemas.microsoft.com/office/drawing/2014/main" id="{A66685B7-AC7E-1404-0306-CFF77D3BC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261" y="1085585"/>
            <a:ext cx="5069848" cy="34343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10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lt 5" descr="20240515_111808668_iOS.png">
            <a:extLst>
              <a:ext uri="{FF2B5EF4-FFF2-40B4-BE49-F238E27FC236}">
                <a16:creationId xmlns:a16="http://schemas.microsoft.com/office/drawing/2014/main" id="{EE6307E1-2E44-36A3-698E-E3A3F956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6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ealkiri 1">
            <a:extLst>
              <a:ext uri="{FF2B5EF4-FFF2-40B4-BE49-F238E27FC236}">
                <a16:creationId xmlns:a16="http://schemas.microsoft.com/office/drawing/2014/main" id="{30C43EBC-4017-1876-24F8-7762585F613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t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Käsitletavad teemad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DC186-029D-5850-A4FC-4F33FBFCC459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defPPr>
              <a:defRPr lang="et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Teema </a:t>
            </a:r>
            <a:r>
              <a:rPr lang="en-US" sz="2000" dirty="0" err="1"/>
              <a:t>tutvustus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Konstruktsiooni</a:t>
            </a:r>
            <a:r>
              <a:rPr lang="en-US" sz="2000" dirty="0"/>
              <a:t> </a:t>
            </a:r>
            <a:r>
              <a:rPr lang="en-US" sz="2000" dirty="0" err="1"/>
              <a:t>kujunemine</a:t>
            </a:r>
            <a:r>
              <a:rPr lang="en-US" sz="2000" dirty="0"/>
              <a:t> 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Restaureeritava</a:t>
            </a:r>
            <a:r>
              <a:rPr lang="en-US" sz="2000" dirty="0"/>
              <a:t> </a:t>
            </a:r>
            <a:r>
              <a:rPr lang="en-US" sz="2000" dirty="0" err="1"/>
              <a:t>diivani</a:t>
            </a:r>
            <a:r>
              <a:rPr lang="en-US" sz="2000" dirty="0"/>
              <a:t> </a:t>
            </a:r>
            <a:r>
              <a:rPr lang="en-US" sz="2000" dirty="0" err="1"/>
              <a:t>algseisund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Restaureerimisprotsess</a:t>
            </a:r>
          </a:p>
        </p:txBody>
      </p:sp>
    </p:spTree>
    <p:extLst>
      <p:ext uri="{BB962C8B-B14F-4D97-AF65-F5344CB8AC3E}">
        <p14:creationId xmlns:p14="http://schemas.microsoft.com/office/powerpoint/2010/main" val="410117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lt 2" descr="Pilt, millel on kujutatud mööbel, Käetugi, tool, Klubitool&#10;&#10;Kirjeldus on genereeritud automaatselt">
            <a:extLst>
              <a:ext uri="{FF2B5EF4-FFF2-40B4-BE49-F238E27FC236}">
                <a16:creationId xmlns:a16="http://schemas.microsoft.com/office/drawing/2014/main" id="{4C2741D0-3E70-3D13-B28A-F93C653DD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2" r="858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BF28B-1096-DD5D-74CE-EA75D28DDACD}"/>
              </a:ext>
            </a:extLst>
          </p:cNvPr>
          <p:cNvSpPr txBox="1"/>
          <p:nvPr/>
        </p:nvSpPr>
        <p:spPr>
          <a:xfrm>
            <a:off x="7531610" y="2434201"/>
            <a:ext cx="3822189" cy="8111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Skandinaavias</a:t>
            </a:r>
            <a:r>
              <a:rPr lang="en-US" sz="2000" dirty="0"/>
              <a:t> </a:t>
            </a:r>
            <a:r>
              <a:rPr lang="en-US" sz="2000" dirty="0" err="1"/>
              <a:t>tuntud</a:t>
            </a:r>
            <a:r>
              <a:rPr lang="en-US" sz="2000" dirty="0"/>
              <a:t> Emma </a:t>
            </a:r>
            <a:r>
              <a:rPr lang="en-US" sz="2000" dirty="0" err="1"/>
              <a:t>stiilis</a:t>
            </a:r>
            <a:r>
              <a:rPr lang="en-US" sz="2000" dirty="0"/>
              <a:t>  </a:t>
            </a:r>
            <a:r>
              <a:rPr lang="en-US" sz="2000" dirty="0" err="1"/>
              <a:t>toolid</a:t>
            </a:r>
            <a:endParaRPr lang="en-US" sz="2000" dirty="0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880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9427.jpg">
            <a:extLst>
              <a:ext uri="{FF2B5EF4-FFF2-40B4-BE49-F238E27FC236}">
                <a16:creationId xmlns:a16="http://schemas.microsoft.com/office/drawing/2014/main" id="{D1782E42-0503-5663-2338-E4DD7B917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9" r="5907" b="1"/>
          <a:stretch/>
        </p:blipFill>
        <p:spPr>
          <a:xfrm>
            <a:off x="4084377" y="423343"/>
            <a:ext cx="4029005" cy="5707527"/>
          </a:xfrm>
          <a:prstGeom prst="rect">
            <a:avLst/>
          </a:prstGeom>
        </p:spPr>
      </p:pic>
      <p:pic>
        <p:nvPicPr>
          <p:cNvPr id="3" name="Pilt 2" descr="IMG_9431.jpg">
            <a:extLst>
              <a:ext uri="{FF2B5EF4-FFF2-40B4-BE49-F238E27FC236}">
                <a16:creationId xmlns:a16="http://schemas.microsoft.com/office/drawing/2014/main" id="{C8296CC5-1F8E-0B16-823E-BFBE4F1F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4" r="19191" b="1"/>
          <a:stretch/>
        </p:blipFill>
        <p:spPr>
          <a:xfrm>
            <a:off x="8115847" y="834089"/>
            <a:ext cx="4012654" cy="5707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DD24E-14C4-9D17-A6CF-DBF06BC9269B}"/>
              </a:ext>
            </a:extLst>
          </p:cNvPr>
          <p:cNvSpPr txBox="1"/>
          <p:nvPr/>
        </p:nvSpPr>
        <p:spPr>
          <a:xfrm>
            <a:off x="5175250" y="6349999"/>
            <a:ext cx="18415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t-EE" dirty="0">
                <a:cs typeface="Calibri"/>
              </a:rPr>
              <a:t>Sarnased esemed</a:t>
            </a:r>
            <a:endParaRPr lang="et-EE" dirty="0"/>
          </a:p>
        </p:txBody>
      </p:sp>
      <p:pic>
        <p:nvPicPr>
          <p:cNvPr id="5" name="Pilt 4" descr="Victorian Fluted Ironback – The London Chair Collective">
            <a:extLst>
              <a:ext uri="{FF2B5EF4-FFF2-40B4-BE49-F238E27FC236}">
                <a16:creationId xmlns:a16="http://schemas.microsoft.com/office/drawing/2014/main" id="{045EAE8E-9686-CCBB-3874-F7ABFBF3A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5" y="-4826"/>
            <a:ext cx="3997367" cy="59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1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7FE281-32A0-823A-0E07-C3EE059BD6A0}"/>
              </a:ext>
            </a:extLst>
          </p:cNvPr>
          <p:cNvSpPr txBox="1"/>
          <p:nvPr/>
        </p:nvSpPr>
        <p:spPr>
          <a:xfrm>
            <a:off x="1523800" y="152494"/>
            <a:ext cx="5334197" cy="37698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i="1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Konstruktsiooni</a:t>
            </a:r>
            <a:r>
              <a:rPr lang="en-US" sz="2000" dirty="0"/>
              <a:t> </a:t>
            </a:r>
            <a:r>
              <a:rPr lang="en-US" sz="2000" dirty="0" err="1"/>
              <a:t>lahendused</a:t>
            </a:r>
            <a:endParaRPr lang="en-US" sz="2000" dirty="0" err="1">
              <a:cs typeface="Calibri"/>
            </a:endParaRPr>
          </a:p>
        </p:txBody>
      </p:sp>
      <p:pic>
        <p:nvPicPr>
          <p:cNvPr id="2" name="Pilt 1" descr="Pilt, millel on kujutatud visand, joonistamine, Joonistuskunst, Lastekunst&#10;&#10;Kirjeldus on genereeritud automaatselt">
            <a:extLst>
              <a:ext uri="{FF2B5EF4-FFF2-40B4-BE49-F238E27FC236}">
                <a16:creationId xmlns:a16="http://schemas.microsoft.com/office/drawing/2014/main" id="{E3DE5CD3-470C-B697-A005-C8DCD3F95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94" t="4697" r="4563" b="3333"/>
          <a:stretch/>
        </p:blipFill>
        <p:spPr>
          <a:xfrm>
            <a:off x="5566631" y="4327"/>
            <a:ext cx="5418829" cy="6857173"/>
          </a:xfrm>
          <a:prstGeom prst="rect">
            <a:avLst/>
          </a:prstGeom>
          <a:ln>
            <a:noFill/>
          </a:ln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8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lt, millel on kujutatud ausammas, kunst, skulptuur, toas&#10;&#10;Kirjeldus on genereeritud automaatselt">
            <a:extLst>
              <a:ext uri="{FF2B5EF4-FFF2-40B4-BE49-F238E27FC236}">
                <a16:creationId xmlns:a16="http://schemas.microsoft.com/office/drawing/2014/main" id="{3A30B5E7-6AD2-8B90-1320-36C6D7AB7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3" r="104" b="258"/>
          <a:stretch/>
        </p:blipFill>
        <p:spPr>
          <a:xfrm>
            <a:off x="1972403" y="-2117"/>
            <a:ext cx="8257778" cy="68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lt, millel on kujutatud selgrootu, maapind, õues, tuhatjalg&#10;&#10;Kirjeldus on genereeritud automaatselt">
            <a:extLst>
              <a:ext uri="{FF2B5EF4-FFF2-40B4-BE49-F238E27FC236}">
                <a16:creationId xmlns:a16="http://schemas.microsoft.com/office/drawing/2014/main" id="{8866FA42-BBFE-4129-7EE1-9ACCE525F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4" t="20447" r="403" b="6070"/>
          <a:stretch/>
        </p:blipFill>
        <p:spPr>
          <a:xfrm>
            <a:off x="4559830" y="4207403"/>
            <a:ext cx="2395639" cy="2433395"/>
          </a:xfrm>
          <a:prstGeom prst="rect">
            <a:avLst/>
          </a:prstGeom>
        </p:spPr>
      </p:pic>
      <p:pic>
        <p:nvPicPr>
          <p:cNvPr id="5" name="Pilt 4" descr="Pilt, millel on kujutatud Vundament, ehitus, õues, maapind&#10;&#10;Kirjeldus on genereeritud automaatselt">
            <a:extLst>
              <a:ext uri="{FF2B5EF4-FFF2-40B4-BE49-F238E27FC236}">
                <a16:creationId xmlns:a16="http://schemas.microsoft.com/office/drawing/2014/main" id="{CD6639E8-E9B8-3844-87E3-FFFAEEEB6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3" t="17738" r="28550" b="62863"/>
          <a:stretch/>
        </p:blipFill>
        <p:spPr>
          <a:xfrm>
            <a:off x="8995" y="4656667"/>
            <a:ext cx="4555716" cy="1979830"/>
          </a:xfrm>
          <a:prstGeom prst="rect">
            <a:avLst/>
          </a:prstGeom>
        </p:spPr>
      </p:pic>
      <p:pic>
        <p:nvPicPr>
          <p:cNvPr id="4" name="Pilt 3" descr="Pilt, millel on kujutatud maapind, matus, õues, mööbel&#10;&#10;Kirjeldus on genereeritud automaatselt">
            <a:extLst>
              <a:ext uri="{FF2B5EF4-FFF2-40B4-BE49-F238E27FC236}">
                <a16:creationId xmlns:a16="http://schemas.microsoft.com/office/drawing/2014/main" id="{A9C1C3D2-6DAB-56C7-48A0-6E1023463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8" t="23715" r="13160" b="36759"/>
          <a:stretch/>
        </p:blipFill>
        <p:spPr>
          <a:xfrm>
            <a:off x="-1588" y="178329"/>
            <a:ext cx="12189423" cy="447352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8B3BDC-5E9A-186A-275A-929F1B0D7157}"/>
              </a:ext>
            </a:extLst>
          </p:cNvPr>
          <p:cNvSpPr txBox="1"/>
          <p:nvPr/>
        </p:nvSpPr>
        <p:spPr>
          <a:xfrm>
            <a:off x="8064499" y="4931832"/>
            <a:ext cx="40745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dirty="0">
                <a:latin typeface="Calibri"/>
                <a:cs typeface="Times New Roman"/>
              </a:rPr>
              <a:t>Seljatoe konstruktsiooni tugevdamiseks oli varasemalt lisatud metallplaate</a:t>
            </a:r>
            <a:endParaRPr lang="et-EE" sz="16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85067-587A-AF8D-EC71-1069428E2DDA}"/>
              </a:ext>
            </a:extLst>
          </p:cNvPr>
          <p:cNvSpPr txBox="1"/>
          <p:nvPr/>
        </p:nvSpPr>
        <p:spPr>
          <a:xfrm>
            <a:off x="8064500" y="5916083"/>
            <a:ext cx="39687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dirty="0">
                <a:latin typeface="Calibri"/>
                <a:cs typeface="Times New Roman"/>
              </a:rPr>
              <a:t>Metallkonstruktsioon on puitraamile kinnitatud poltide ja kruvidega</a:t>
            </a:r>
            <a:endParaRPr lang="et-EE" sz="1400" dirty="0">
              <a:latin typeface="Calibri"/>
              <a:cs typeface="Calibri"/>
            </a:endParaRPr>
          </a:p>
        </p:txBody>
      </p:sp>
      <p:sp>
        <p:nvSpPr>
          <p:cNvPr id="7" name="Nool: vasaknool 6">
            <a:extLst>
              <a:ext uri="{FF2B5EF4-FFF2-40B4-BE49-F238E27FC236}">
                <a16:creationId xmlns:a16="http://schemas.microsoft.com/office/drawing/2014/main" id="{CFBD5C31-5893-4BAD-F6AD-AA415947E377}"/>
              </a:ext>
            </a:extLst>
          </p:cNvPr>
          <p:cNvSpPr/>
          <p:nvPr/>
        </p:nvSpPr>
        <p:spPr>
          <a:xfrm>
            <a:off x="7482416" y="6000749"/>
            <a:ext cx="486833" cy="2434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8" name="Nool: ülesnool 7">
            <a:extLst>
              <a:ext uri="{FF2B5EF4-FFF2-40B4-BE49-F238E27FC236}">
                <a16:creationId xmlns:a16="http://schemas.microsoft.com/office/drawing/2014/main" id="{F8A7EBBA-3AA0-5590-2BB3-A42A8609AF1D}"/>
              </a:ext>
            </a:extLst>
          </p:cNvPr>
          <p:cNvSpPr/>
          <p:nvPr/>
        </p:nvSpPr>
        <p:spPr>
          <a:xfrm>
            <a:off x="7725833" y="4794250"/>
            <a:ext cx="243417" cy="45508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32047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joonistamine, visand, kunst, Lastekunst&#10;&#10;Kirjeldus on genereeritud automaatselt">
            <a:extLst>
              <a:ext uri="{FF2B5EF4-FFF2-40B4-BE49-F238E27FC236}">
                <a16:creationId xmlns:a16="http://schemas.microsoft.com/office/drawing/2014/main" id="{548C555C-9A9D-DB6D-3B33-161EC101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4" y="300568"/>
            <a:ext cx="10175875" cy="5166782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478550-A28F-3C9A-83F4-094E80F3B9F9}"/>
              </a:ext>
            </a:extLst>
          </p:cNvPr>
          <p:cNvSpPr txBox="1"/>
          <p:nvPr/>
        </p:nvSpPr>
        <p:spPr>
          <a:xfrm>
            <a:off x="522817" y="5295900"/>
            <a:ext cx="3473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Arial"/>
                <a:cs typeface="Times New Roman"/>
              </a:rPr>
              <a:t>Seljatoe</a:t>
            </a:r>
            <a:r>
              <a:rPr lang="en-US" dirty="0">
                <a:latin typeface="Arial"/>
                <a:cs typeface="Times New Roman"/>
              </a:rPr>
              <a:t> </a:t>
            </a:r>
            <a:r>
              <a:rPr lang="en-US" dirty="0" err="1">
                <a:latin typeface="Arial"/>
                <a:cs typeface="Times New Roman"/>
              </a:rPr>
              <a:t>konstruktsioon</a:t>
            </a:r>
            <a:r>
              <a:rPr lang="en-US" sz="1400" dirty="0">
                <a:latin typeface="Times New Roman"/>
                <a:cs typeface="Times New Roman"/>
              </a:rPr>
              <a:t>  </a:t>
            </a:r>
            <a:endParaRPr lang="en-US" sz="1400">
              <a:latin typeface="Times New Roman"/>
              <a:cs typeface="Times New Roman"/>
            </a:endParaRPr>
          </a:p>
        </p:txBody>
      </p:sp>
      <p:pic>
        <p:nvPicPr>
          <p:cNvPr id="7" name="Pilt 6" descr="Pilt, millel on kujutatud tera, maapind, metall, tööriist&#10;&#10;Kirjeldus on genereeritud automaatselt">
            <a:extLst>
              <a:ext uri="{FF2B5EF4-FFF2-40B4-BE49-F238E27FC236}">
                <a16:creationId xmlns:a16="http://schemas.microsoft.com/office/drawing/2014/main" id="{9EBDBFA2-18A3-234F-F3DC-9E6D8E6E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304" y="3888318"/>
            <a:ext cx="1292226" cy="1695451"/>
          </a:xfrm>
          <a:prstGeom prst="rect">
            <a:avLst/>
          </a:prstGeom>
        </p:spPr>
      </p:pic>
      <p:pic>
        <p:nvPicPr>
          <p:cNvPr id="8" name="Pilt 7" descr="Pilt, millel on kujutatud maapind, tööriist, õues&#10;&#10;Kirjeldus on genereeritud automaatselt">
            <a:extLst>
              <a:ext uri="{FF2B5EF4-FFF2-40B4-BE49-F238E27FC236}">
                <a16:creationId xmlns:a16="http://schemas.microsoft.com/office/drawing/2014/main" id="{EC46806F-BDFD-B13E-60B0-5424E6EC5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470" y="4544483"/>
            <a:ext cx="1292225" cy="1695450"/>
          </a:xfrm>
          <a:prstGeom prst="rect">
            <a:avLst/>
          </a:prstGeom>
        </p:spPr>
      </p:pic>
      <p:pic>
        <p:nvPicPr>
          <p:cNvPr id="2" name="Pilt 1" descr="Pilt, millel on kujutatud tööriist, Kodused rauakaubad, maapind, metall&#10;&#10;Kirjeldus on genereeritud automaatselt">
            <a:extLst>
              <a:ext uri="{FF2B5EF4-FFF2-40B4-BE49-F238E27FC236}">
                <a16:creationId xmlns:a16="http://schemas.microsoft.com/office/drawing/2014/main" id="{E9A0A016-C3FF-2E86-FB98-BDE27CC2C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95546" y="4264554"/>
            <a:ext cx="1298575" cy="1704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712AC-2C4C-55DA-F2BE-A75B90AC0A2B}"/>
              </a:ext>
            </a:extLst>
          </p:cNvPr>
          <p:cNvSpPr txBox="1"/>
          <p:nvPr/>
        </p:nvSpPr>
        <p:spPr>
          <a:xfrm>
            <a:off x="4360334" y="6106583"/>
            <a:ext cx="5799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dirty="0">
                <a:latin typeface="Calibri"/>
                <a:cs typeface="Times New Roman"/>
              </a:rPr>
              <a:t>Seljatoe konstruktsioon liikus, kaks kinnitust olid murdunud</a:t>
            </a:r>
            <a:endParaRPr lang="et-EE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62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lt 4" descr="IMG_9369.jpg">
            <a:extLst>
              <a:ext uri="{FF2B5EF4-FFF2-40B4-BE49-F238E27FC236}">
                <a16:creationId xmlns:a16="http://schemas.microsoft.com/office/drawing/2014/main" id="{0F1367CD-4076-0CCE-5A39-8762F5C50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6" r="-2" b="544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C290C-5759-74A7-B4E7-0C49450431E3}"/>
              </a:ext>
            </a:extLst>
          </p:cNvPr>
          <p:cNvSpPr txBox="1"/>
          <p:nvPr/>
        </p:nvSpPr>
        <p:spPr>
          <a:xfrm>
            <a:off x="7531610" y="2434201"/>
            <a:ext cx="4160855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Kontuurraam</a:t>
            </a:r>
            <a:r>
              <a:rPr lang="en-US" sz="2000" dirty="0"/>
              <a:t> on </a:t>
            </a:r>
            <a:r>
              <a:rPr lang="en-US" sz="2000" dirty="0" err="1"/>
              <a:t>vormitud</a:t>
            </a:r>
            <a:r>
              <a:rPr lang="en-US" sz="2000" dirty="0"/>
              <a:t> </a:t>
            </a:r>
            <a:r>
              <a:rPr lang="en-US" sz="2000" dirty="0" err="1"/>
              <a:t>painutamise</a:t>
            </a:r>
            <a:r>
              <a:rPr lang="en-US" sz="2000" dirty="0"/>
              <a:t> teel, </a:t>
            </a:r>
            <a:r>
              <a:rPr lang="en-US" sz="2000" dirty="0" err="1"/>
              <a:t>osad</a:t>
            </a:r>
            <a:r>
              <a:rPr lang="en-US" sz="2000" dirty="0"/>
              <a:t> on  </a:t>
            </a:r>
            <a:r>
              <a:rPr lang="en-US" sz="2000" dirty="0" err="1"/>
              <a:t>omavahel</a:t>
            </a:r>
            <a:r>
              <a:rPr lang="en-US" sz="2000" dirty="0"/>
              <a:t> </a:t>
            </a:r>
            <a:r>
              <a:rPr lang="en-US" sz="2000" dirty="0" err="1"/>
              <a:t>ühendatud</a:t>
            </a:r>
            <a:r>
              <a:rPr lang="en-US" sz="2000" dirty="0"/>
              <a:t> </a:t>
            </a:r>
            <a:r>
              <a:rPr lang="en-US" sz="2000" dirty="0" err="1"/>
              <a:t>otste</a:t>
            </a:r>
            <a:r>
              <a:rPr lang="en-US" sz="2000" dirty="0"/>
              <a:t> </a:t>
            </a:r>
            <a:r>
              <a:rPr lang="en-US" sz="2000" dirty="0" err="1"/>
              <a:t>keeramisega</a:t>
            </a:r>
            <a:r>
              <a:rPr lang="en-US" sz="2000" dirty="0"/>
              <a:t> </a:t>
            </a:r>
            <a:r>
              <a:rPr lang="en-US" sz="2000" dirty="0" err="1"/>
              <a:t>ümber</a:t>
            </a:r>
            <a:r>
              <a:rPr lang="en-US" sz="2000" dirty="0"/>
              <a:t> </a:t>
            </a:r>
            <a:r>
              <a:rPr lang="en-US" sz="2000" dirty="0" err="1"/>
              <a:t>teise</a:t>
            </a:r>
            <a:r>
              <a:rPr lang="en-US" sz="2000" dirty="0"/>
              <a:t> </a:t>
            </a:r>
            <a:r>
              <a:rPr lang="en-US" sz="2000" dirty="0" err="1"/>
              <a:t>varva</a:t>
            </a:r>
            <a:r>
              <a:rPr lang="en-US" sz="2000" dirty="0"/>
              <a:t> </a:t>
            </a:r>
            <a:endParaRPr lang="en-US" sz="2000" dirty="0">
              <a:cs typeface="Calibri"/>
            </a:endParaRPr>
          </a:p>
        </p:txBody>
      </p:sp>
      <p:pic>
        <p:nvPicPr>
          <p:cNvPr id="7" name="Pilt 6" descr="IMG_9370.jpg">
            <a:extLst>
              <a:ext uri="{FF2B5EF4-FFF2-40B4-BE49-F238E27FC236}">
                <a16:creationId xmlns:a16="http://schemas.microsoft.com/office/drawing/2014/main" id="{157B5F38-F3B5-7883-A4A8-36C7E8F44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52" r="-585" b="2151"/>
          <a:stretch/>
        </p:blipFill>
        <p:spPr>
          <a:xfrm>
            <a:off x="7313820" y="4036401"/>
            <a:ext cx="1904476" cy="2826708"/>
          </a:xfrm>
          <a:prstGeom prst="rect">
            <a:avLst/>
          </a:prstGeom>
        </p:spPr>
      </p:pic>
      <p:pic>
        <p:nvPicPr>
          <p:cNvPr id="8" name="Pilt 7" descr="IMG_9370.jpg">
            <a:extLst>
              <a:ext uri="{FF2B5EF4-FFF2-40B4-BE49-F238E27FC236}">
                <a16:creationId xmlns:a16="http://schemas.microsoft.com/office/drawing/2014/main" id="{F858FEAC-D68B-EF77-8513-27D5B1AD7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2" t="3584" r="-453" b="50896"/>
          <a:stretch/>
        </p:blipFill>
        <p:spPr>
          <a:xfrm>
            <a:off x="9445211" y="4031422"/>
            <a:ext cx="1904478" cy="28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7841"/>
      </p:ext>
    </p:extLst>
  </p:cSld>
  <p:clrMapOvr>
    <a:masterClrMapping/>
  </p:clrMapOvr>
</p:sld>
</file>

<file path=ppt/theme/theme1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Tarkvarakomplekti Office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/>
  <cp:lastModifiedBy/>
  <cp:revision>850</cp:revision>
  <dcterms:created xsi:type="dcterms:W3CDTF">2023-12-05T16:02:53Z</dcterms:created>
  <dcterms:modified xsi:type="dcterms:W3CDTF">2024-10-30T10:05:24Z</dcterms:modified>
</cp:coreProperties>
</file>